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6b25b22b6_2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56b25b22b6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6b25b22b6_2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56b25b22b6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6b25b22b6_2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56b25b22b6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6b25b22b6_2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56b25b22b6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6b25b22b6_2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56b25b22b6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b25b22b6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56b25b22b6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6b25b22b6_2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56b25b22b6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6b25b22b6_1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56b25b22b6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6b25b22b6_12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56b25b22b6_1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6b25b22b6_1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56b25b22b6_1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6b25b22b6_2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56b25b22b6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6b25b22b6_2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56b25b22b6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6b25b22b6_12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56b25b22b6_1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b25b22b6_2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56b25b22b6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b25b22b6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56b25b22b6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6b25b22b6_2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56b25b22b6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b25b22b6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56b25b22b6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6b25b22b6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56b25b22b6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6b25b22b6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56b25b22b6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6b25b22b6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56b25b22b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b25b22b6_2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56b25b22b6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b25b22b6_2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56b25b22b6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6b25b22b6_2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56b25b22b6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1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2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2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2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2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24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24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vi"/>
              <a:t>NHẬN DIỆN CẢM XÚC KHUÔN MẶT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2400">
                <a:latin typeface="Open Sans"/>
                <a:ea typeface="Open Sans"/>
                <a:cs typeface="Open Sans"/>
                <a:sym typeface="Open Sans"/>
              </a:rPr>
              <a:t>An &amp; Hiếu &amp; Châu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187" name="Google Shape;187;p34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2886599" y="1270213"/>
            <a:ext cx="3812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4. Xây dựng model convolutional neural network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2861458" y="2076000"/>
            <a:ext cx="3421083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Xây dựng khuôn mẫu mạng neural tích chập trong file myCNN.py. 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Thêm các lần lượt layer Convolution2D, theo sau là các layer Activation tương ứng hoặc Pooling2D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Thêm vào các layer Dropout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Khai báo lớp Layer softmax ở cuối mạng neural tích chập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195" name="Google Shape;195;p35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319375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/>
        </p:nvSpPr>
        <p:spPr>
          <a:xfrm>
            <a:off x="2855550" y="687400"/>
            <a:ext cx="362145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5. Huấn luyện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2955733" y="2023642"/>
            <a:ext cx="3421083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Dữ liệu để huấn luyện được lưu trên Google Collaboration. 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Dữ liệu sẽ tự động đồng bọ lên Google Driver dưới dạng : fer2013&lt;tên mạng&gt;.&lt;epoch&gt;-&lt;accuracy&gt;.hdf5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64475"/>
            <a:ext cx="8770825" cy="44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075" y="186288"/>
            <a:ext cx="7479400" cy="47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213" name="Google Shape;213;p38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319375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/>
        </p:nvSpPr>
        <p:spPr>
          <a:xfrm>
            <a:off x="2755366" y="1287475"/>
            <a:ext cx="3621450" cy="446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6. Kết quả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8"/>
          <p:cNvSpPr txBox="1"/>
          <p:nvPr/>
        </p:nvSpPr>
        <p:spPr>
          <a:xfrm>
            <a:off x="2809057" y="1757404"/>
            <a:ext cx="3567759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Train mạng neural tích chập với tập dataset gồm 28709 hình thu được kết quả sau: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5">
            <a:alphaModFix/>
          </a:blip>
          <a:srcRect b="1336" l="-1661" r="36874" t="-1336"/>
          <a:stretch/>
        </p:blipFill>
        <p:spPr>
          <a:xfrm>
            <a:off x="2708874" y="2802408"/>
            <a:ext cx="3714433" cy="142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222" name="Google Shape;222;p39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25580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/>
        </p:nvSpPr>
        <p:spPr>
          <a:xfrm>
            <a:off x="2782211" y="931223"/>
            <a:ext cx="3621450" cy="5516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6. Kết quả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2835902" y="1482873"/>
            <a:ext cx="3567759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Epoch đầu tiên, độ chính xác đạt được là 32%, những epoch sau lần lượt là 55% và 58%.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Kết quả tốt nhất cuối cùng, độ chính xác là 65% sau 110 epoch. 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8557" y="2905125"/>
            <a:ext cx="3838795" cy="186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231" name="Google Shape;231;p4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25580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0"/>
          <p:cNvSpPr txBox="1"/>
          <p:nvPr/>
        </p:nvSpPr>
        <p:spPr>
          <a:xfrm>
            <a:off x="2782211" y="931223"/>
            <a:ext cx="36213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6. Kết quả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2835902" y="1482873"/>
            <a:ext cx="3567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9901" y="1770263"/>
            <a:ext cx="3119900" cy="24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240" name="Google Shape;240;p4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25580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/>
        </p:nvSpPr>
        <p:spPr>
          <a:xfrm>
            <a:off x="2782211" y="931223"/>
            <a:ext cx="36213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6. Kết quả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2835902" y="1482873"/>
            <a:ext cx="3567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6400" y="1663850"/>
            <a:ext cx="3386900" cy="27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249" name="Google Shape;249;p4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25580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/>
          <p:nvPr/>
        </p:nvSpPr>
        <p:spPr>
          <a:xfrm>
            <a:off x="2782211" y="931223"/>
            <a:ext cx="36213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6. Kết quả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42"/>
          <p:cNvSpPr txBox="1"/>
          <p:nvPr/>
        </p:nvSpPr>
        <p:spPr>
          <a:xfrm>
            <a:off x="2835902" y="1482873"/>
            <a:ext cx="3567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000" y="1656433"/>
            <a:ext cx="3425701" cy="2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258" name="Google Shape;258;p43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25580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2761275" y="602023"/>
            <a:ext cx="3621450" cy="11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7. Đánh giá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3"/>
          <p:cNvSpPr txBox="1"/>
          <p:nvPr/>
        </p:nvSpPr>
        <p:spPr>
          <a:xfrm>
            <a:off x="2600325" y="1153673"/>
            <a:ext cx="394335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975" lvl="0" marL="18097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Cảm xúc khuôn mặt chủ yếu nhận diện đúng chỉ bao gồm Vui vẻ, Bình thường, và Bất ngờ.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0975" lvl="0" marL="18097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Những vấn đề mà nhóm chưa giải quyết được:</a:t>
            </a:r>
            <a:endParaRPr/>
          </a:p>
          <a:p>
            <a:pPr indent="0" lvl="0" marL="139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Việc nghiên cứu về một số giải thuật trích chọn đặc trưng.</a:t>
            </a:r>
            <a:endParaRPr/>
          </a:p>
          <a:p>
            <a:pPr indent="0" lvl="0" marL="139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Khảo sát sự ảnh hưởng của các optimizer trong mạng neural tích chập giúp mạng có khả năng cải thiện nhanh hơn</a:t>
            </a:r>
            <a:endParaRPr/>
          </a:p>
          <a:p>
            <a:pPr indent="0" lvl="0" marL="139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rPr b="0" i="0" lang="vi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Phát hiện được khuôn mặt ở nhiều góc độ khác nhau, hiện nay nhóm chỉ dừng lại ở mức độ khuôn mặt đầy đủ và đối diện với webcam.</a:t>
            </a:r>
            <a:endParaRPr/>
          </a:p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vi" sz="3600">
                <a:solidFill>
                  <a:schemeClr val="dk1"/>
                </a:solidFill>
              </a:rPr>
              <a:t>I. Đặt vấn đề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6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Giới thiệu đề tài: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Đề tài áp dụng Xử lý ảnh và Học máy. 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Hướng tiếp cận: sử dụng Mạng Bayesian hay sử dụng Support Vector Machine và Deep Boltmann Machine hay </a:t>
            </a:r>
            <a:r>
              <a:rPr lang="vi" sz="1600">
                <a:latin typeface="Arial"/>
                <a:ea typeface="Arial"/>
                <a:cs typeface="Arial"/>
                <a:sym typeface="Arial"/>
              </a:rPr>
              <a:t>Mạng neural tích chập</a:t>
            </a:r>
            <a:r>
              <a:rPr b="0" lang="vi" sz="1400"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b="0" lang="vi" sz="1400">
                <a:latin typeface="Arial"/>
                <a:ea typeface="Arial"/>
                <a:cs typeface="Arial"/>
                <a:sym typeface="Arial"/>
              </a:rPr>
            </a:br>
            <a:endParaRPr b="0"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uốn sách có tên, &quot;Made To Stick,&quot; được đặt dựng đứng" id="125" name="Google Shape;1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266" name="Google Shape;266;p4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25580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4"/>
          <p:cNvSpPr txBox="1"/>
          <p:nvPr/>
        </p:nvSpPr>
        <p:spPr>
          <a:xfrm>
            <a:off x="2761275" y="602023"/>
            <a:ext cx="36213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7. Đánh giá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4"/>
          <p:cNvSpPr txBox="1"/>
          <p:nvPr/>
        </p:nvSpPr>
        <p:spPr>
          <a:xfrm>
            <a:off x="2600325" y="1153673"/>
            <a:ext cx="39435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912" y="1425125"/>
            <a:ext cx="3514025" cy="27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275" name="Google Shape;275;p45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2769225" y="991329"/>
            <a:ext cx="384435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6. Tối ưu model, hướng giải quyết 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265500" y="1088050"/>
            <a:ext cx="3867600" cy="29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vi" sz="2400">
                <a:solidFill>
                  <a:schemeClr val="dk2"/>
                </a:solidFill>
              </a:rPr>
              <a:t>Demo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282" name="Google Shape;282;p46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4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84" name="Google Shape;284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ột miếng băng keo dán ghi chú vào trang trình bày" id="285" name="Google Shape;285;p46"/>
            <p:cNvPicPr preferRelativeResize="0"/>
            <p:nvPr/>
          </p:nvPicPr>
          <p:blipFill rotWithShape="1">
            <a:blip r:embed="rId5">
              <a:alphaModFix/>
            </a:blip>
            <a:srcRect b="10011" l="9243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4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i="0" lang="vi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Mẹo</a:t>
              </a:r>
              <a:endParaRPr b="1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vi" sz="11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Demo</a:t>
              </a:r>
              <a:endPara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292" name="Google Shape;292;p47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 txBox="1"/>
          <p:nvPr/>
        </p:nvSpPr>
        <p:spPr>
          <a:xfrm>
            <a:off x="2855550" y="687400"/>
            <a:ext cx="354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Chúc bạn may mắn!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7"/>
          <p:cNvSpPr txBox="1"/>
          <p:nvPr>
            <p:ph idx="4294967295" type="body"/>
          </p:nvPr>
        </p:nvSpPr>
        <p:spPr>
          <a:xfrm>
            <a:off x="2855550" y="1377475"/>
            <a:ext cx="34329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Chúng tôi hy vọng bạn sẽ sử dụng phần trình bày này để bắt tay vào việc truyền tải thuyết trình sản phẩm mình!</a:t>
            </a:r>
            <a:endParaRPr sz="11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uốn sách có tên, &quot;Made To Stick,&quot; được đặt dựng đứng" id="295" name="Google Shape;29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vi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Để biết thêm thông tin về cách tạo ý tưởng chặt chẽ, hãy xem code của chúng tôi!</a:t>
            </a:r>
            <a:endParaRPr b="0" i="0" sz="1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vi" sz="3600">
                <a:solidFill>
                  <a:schemeClr val="dk1"/>
                </a:solidFill>
              </a:rPr>
              <a:t>I. Đặt vấn đề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7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Với bài toán nhận diện cảm xúc khuôn mặt, có 2 bước chính cần xử lý: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Bước một là xác định vị trí khuôn mặt trong một bức ảnh lớn. 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Bước 2 là từ hình ảnh khuôn mặt đã được xác định trước đó, cần phân tích gắn nhãn cảm xúc hiện tại của khuôn măt.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t/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uốn sách có tên, &quot;Made To Stick,&quot; được đặt dựng đứng" id="132" name="Google Shape;13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vi" sz="3600">
                <a:solidFill>
                  <a:schemeClr val="dk1"/>
                </a:solidFill>
              </a:rPr>
              <a:t>I. Đặt vấn đề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8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Xác định các loại cảm xúc trên khuôn mặt. </a:t>
            </a:r>
            <a:r>
              <a:rPr b="0" lang="vi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(đã xong)</a:t>
            </a:r>
            <a:endParaRPr b="0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Thu thập bộ dữ liệu hình ảnh khuôn mặt đã được gắn nhãn </a:t>
            </a:r>
            <a:r>
              <a:rPr b="0" lang="vi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(đã xong, tuy nhiên dữ liệu đa số là hình ảnh người châu Âu, đang xây dựng bộ dữ liệu thêm với hình ảnh của chính mình).</a:t>
            </a:r>
            <a:endParaRPr b="0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Xây dựng model CNN và train. </a:t>
            </a:r>
            <a:r>
              <a:rPr b="0" lang="vi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(đã xây dựng xong model CNN, đang training cho model trên Google Collaboratory)</a:t>
            </a:r>
            <a:endParaRPr b="0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0" lang="vi" sz="1400">
                <a:latin typeface="Arial"/>
                <a:ea typeface="Arial"/>
                <a:cs typeface="Arial"/>
                <a:sym typeface="Arial"/>
              </a:rPr>
              <a:t>Nhận diện cảm xúc khuôn mặt trực tiếp trên webcam. 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uốn sách có tên, &quot;Made To Stick,&quot; được đặt dựng đứng" id="139" name="Google Shape;1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145" name="Google Shape;145;p29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1. Các loại cảm xúc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3475" y="1450000"/>
            <a:ext cx="2569025" cy="29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/>
        </p:nvSpPr>
        <p:spPr>
          <a:xfrm>
            <a:off x="999750" y="4495975"/>
            <a:ext cx="7144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vi" sz="14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(0=Tức giận, 1=Chán nản, 2=Lo sợ, 3=Vui vẻ, 4=Buồn, 5=Ngạc nhiên, 6=Bình thường).</a:t>
            </a:r>
            <a:endParaRPr b="0" i="0" sz="1400" u="none" cap="none" strike="noStrike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154" name="Google Shape;154;p30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2. Dữ liệu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30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FER2013 - Nguồn: Kaggle facial expression recognition.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Char char="◆"/>
            </a:pP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&gt;30000 ảnh 48x48 lưu dưới dạng CSV.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Char char="◆"/>
            </a:pP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Đã được gắn nhãn.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Montserrat"/>
              <a:buChar char="➔"/>
            </a:pP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Tự tạo dataset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31"/>
          <p:cNvGrpSpPr/>
          <p:nvPr/>
        </p:nvGrpSpPr>
        <p:grpSpPr>
          <a:xfrm>
            <a:off x="6922913" y="2464029"/>
            <a:ext cx="1929000" cy="2292868"/>
            <a:chOff x="6944800" y="395363"/>
            <a:chExt cx="1929000" cy="2292868"/>
          </a:xfrm>
        </p:grpSpPr>
        <p:pic>
          <p:nvPicPr>
            <p:cNvPr descr="Một miếng băng keo dán ghi chú vào trang trình bày" id="162" name="Google Shape;162;p31"/>
            <p:cNvPicPr preferRelativeResize="0"/>
            <p:nvPr/>
          </p:nvPicPr>
          <p:blipFill rotWithShape="1">
            <a:blip r:embed="rId3">
              <a:alphaModFix/>
            </a:blip>
            <a:srcRect b="10011" l="9243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3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i="0" lang="vi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Mẹo</a:t>
              </a:r>
              <a:endParaRPr b="1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0" i="0" lang="vi" sz="11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Trong ví dụ này, chúng tôi sẽ dẫn dắt câu chuyện bằng điều gì đó </a:t>
              </a:r>
              <a:r>
                <a:rPr b="1" i="0" lang="vi" sz="11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bất ngờ.</a:t>
              </a:r>
              <a:r>
                <a:rPr b="0" i="0" lang="vi" sz="11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vi" sz="11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Trong khi người nghe đang cố nghĩ đến một con số, thì chúng tôi sẽ làm họ ngạc nhiên bằng trang trình bày tiếp theo.</a:t>
              </a:r>
              <a:endParaRPr b="1" i="0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64" name="Google Shape;16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875" y="416463"/>
            <a:ext cx="8564251" cy="43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170" name="Google Shape;170;p32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2535725" y="672225"/>
            <a:ext cx="4559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vi" sz="2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3. Nhận diện khuôn mặt</a:t>
            </a:r>
            <a:endParaRPr b="1" i="0" sz="24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2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vi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OpenCV</a:t>
            </a:r>
            <a:r>
              <a:rPr lang="vi" sz="1200">
                <a:latin typeface="Montserrat"/>
                <a:ea typeface="Montserrat"/>
                <a:cs typeface="Montserrat"/>
                <a:sym typeface="Montserrat"/>
              </a:rPr>
              <a:t> + Haarcascade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2050" y="2104950"/>
            <a:ext cx="2139900" cy="187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179" name="Google Shape;179;p33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2855550" y="687400"/>
            <a:ext cx="34329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vi" sz="2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4. Xây dựng model convolutional neural network</a:t>
            </a:r>
            <a:endParaRPr b="1" i="0" sz="25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097456"/>
            <a:ext cx="9143999" cy="308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